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ink/ink4.xml" ContentType="application/inkml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ink/ink2.xml" ContentType="application/inkml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ink/ink3.xml" ContentType="application/inkml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ink/ink1.xml" ContentType="application/inkml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20"/>
  </p:notesMasterIdLst>
  <p:sldIdLst>
    <p:sldId id="5068" r:id="rId5"/>
    <p:sldId id="5075" r:id="rId6"/>
    <p:sldId id="5076" r:id="rId7"/>
    <p:sldId id="5077" r:id="rId8"/>
    <p:sldId id="5078" r:id="rId9"/>
    <p:sldId id="5079" r:id="rId10"/>
    <p:sldId id="5080" r:id="rId11"/>
    <p:sldId id="5081" r:id="rId12"/>
    <p:sldId id="5082" r:id="rId13"/>
    <p:sldId id="5083" r:id="rId14"/>
    <p:sldId id="5069" r:id="rId15"/>
    <p:sldId id="5070" r:id="rId16"/>
    <p:sldId id="5071" r:id="rId17"/>
    <p:sldId id="5073" r:id="rId18"/>
    <p:sldId id="5074" r:id="rId19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1T09:18:0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19371 7012 36 0,'12'4'11'0,"3"2"1"16,-2 0-12-16,-5-2-30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1T09:18:0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19371 7012 36 0,'12'4'11'0,"3"2"1"16,-2 0-12-16,-5-2-30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1T09:18:0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19371 7012 36 0,'12'4'11'0,"3"2"1"16,-2 0-12-16,-5-2-30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1T09:18:0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19371 7012 36 0,'12'4'11'0,"3"2"1"16,-2 0-12-16,-5-2-30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6697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386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37918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31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73608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5247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8328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94041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866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22.tiff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eg"/><Relationship Id="rId7" Type="http://schemas.openxmlformats.org/officeDocument/2006/relationships/image" Target="../media/image29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Workflow Process </a:t>
            </a:r>
            <a:r>
              <a:rPr lang="en-US" sz="3200" b="1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839360"/>
            <a:ext cx="9289379" cy="1972495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USMD_SSW_SYSTEM_METHOD_CALLER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CALL_SYSTEM_METHOD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dirty="0">
                <a:solidFill>
                  <a:srgbClr val="000000"/>
                </a:solidFill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andle and merge the results of the parallel workflows into one result. </a:t>
            </a:r>
            <a:r>
              <a:rPr lang="en-US" sz="1800" b="0" dirty="0">
                <a:solidFill>
                  <a:srgbClr val="000000"/>
                </a:solidFill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ccount approval process using the decision tables of the rule-based workflow and create parallel approval workflow steps when the parallel number is determined dynamically.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xmlns="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D37ACA0-A47A-BAA1-FBA5-DEAFD2DE6794}"/>
              </a:ext>
            </a:extLst>
          </p:cNvPr>
          <p:cNvSpPr txBox="1"/>
          <p:nvPr/>
        </p:nvSpPr>
        <p:spPr>
          <a:xfrm>
            <a:off x="228600" y="279231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Enhancement Implementation &gt;&gt;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USMD_SSW_SYSTEM_METHOD_CALLER 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EEE556-2BFE-3905-F12E-14E6E60F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" y="3573779"/>
            <a:ext cx="7247682" cy="288275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90B78F0D-F1AF-3D74-6E5D-02A28F72CE4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3395971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</a:t>
            </a:r>
            <a:r>
              <a:rPr lang="en-IN" sz="3900" b="1" spc="8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</a:t>
            </a:r>
            <a:r>
              <a:rPr lang="en-IN" sz="3900" b="1" spc="8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727978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Event type Linkage Activation</a:t>
            </a:r>
            <a:endParaRPr sz="1950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99CBCA-0EB1-45AD-AB32-7F0537244EEB}"/>
                  </a:ext>
                </a:extLst>
              </p14:cNvPr>
              <p14:cNvContentPartPr/>
              <p14:nvPr/>
            </p14:nvContentPartPr>
            <p14:xfrm>
              <a:off x="6973560" y="2524320"/>
              <a:ext cx="17640" cy="7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499CBCA-0EB1-45AD-AB32-7F0537244E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320" y="338040"/>
                <a:ext cx="9352440" cy="60775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1FCC4A4-ECD3-4069-B6F6-1A69642322C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Workflow Process Modelling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AE1D8BB-6408-2185-D63F-AC0622E64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136476"/>
            <a:ext cx="6923228" cy="558131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D65181A9-CC0B-7C28-9C30-546F2CCAD6B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217363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727978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Standard Workflow Templates</a:t>
            </a:r>
            <a:endParaRPr sz="1950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99CBCA-0EB1-45AD-AB32-7F0537244EEB}"/>
                  </a:ext>
                </a:extLst>
              </p14:cNvPr>
              <p14:cNvContentPartPr/>
              <p14:nvPr/>
            </p14:nvContentPartPr>
            <p14:xfrm>
              <a:off x="6973560" y="2524320"/>
              <a:ext cx="17640" cy="7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499CBCA-0EB1-45AD-AB32-7F0537244E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320" y="338040"/>
                <a:ext cx="9352440" cy="6077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15288F-6CD3-48F3-A2E9-BB2BB934A5F2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Workflow Process Modelling</a:t>
            </a:r>
            <a:endParaRPr lang="en-US" alt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C2EDE2-94E4-4951-967E-83720586E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" y="1295400"/>
            <a:ext cx="8700683" cy="42672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CFBE340C-885C-203F-BEA1-A8989C2762A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206985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791348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Template Workflows in Standard SAP MDG Processes</a:t>
            </a:r>
            <a:endParaRPr sz="1950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99CBCA-0EB1-45AD-AB32-7F0537244EEB}"/>
                  </a:ext>
                </a:extLst>
              </p14:cNvPr>
              <p14:cNvContentPartPr/>
              <p14:nvPr/>
            </p14:nvContentPartPr>
            <p14:xfrm>
              <a:off x="6973560" y="2524320"/>
              <a:ext cx="17640" cy="7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499CBCA-0EB1-45AD-AB32-7F0537244E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320" y="338040"/>
                <a:ext cx="9352440" cy="6077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15288F-6CD3-48F3-A2E9-BB2BB934A5F2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Workflow Process Modelling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E4A978-371A-4502-A788-92066380799C}"/>
              </a:ext>
            </a:extLst>
          </p:cNvPr>
          <p:cNvSpPr txBox="1"/>
          <p:nvPr/>
        </p:nvSpPr>
        <p:spPr>
          <a:xfrm>
            <a:off x="388021" y="1237984"/>
            <a:ext cx="90607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MM &amp; BP : WS60800086 (RBW)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BP Hierarchy &amp; Mass maintenance : WS60800095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BP Initial Load : WS72100006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SUPPLIER Create Process : WS54300005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Financials (OG) Simple: WS75700040 – </a:t>
            </a:r>
          </a:p>
          <a:p>
            <a:r>
              <a:rPr lang="en-US" sz="2400" dirty="0"/>
              <a:t>	- Execution and approval of changes at change request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Financials (OG) Advanced : WS75700027 - </a:t>
            </a:r>
          </a:p>
          <a:p>
            <a:r>
              <a:rPr lang="en-US" sz="2400" dirty="0"/>
              <a:t>	- Execution and approval of changes at individual object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Financials (OG) Extended  : WS75700043 – </a:t>
            </a:r>
          </a:p>
          <a:p>
            <a:pPr lvl="1"/>
            <a:r>
              <a:rPr lang="en-US" sz="2400" dirty="0"/>
              <a:t>- Execution and approval of changes at individual object level and allows control of steps by entity types</a:t>
            </a:r>
            <a:endParaRPr lang="en-IN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D8D6FE27-64B2-7B31-10B6-C81701E63194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337727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727978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Example: Agent assignment for the customer workflow</a:t>
            </a:r>
            <a:endParaRPr sz="1950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99CBCA-0EB1-45AD-AB32-7F0537244EEB}"/>
                  </a:ext>
                </a:extLst>
              </p14:cNvPr>
              <p14:cNvContentPartPr/>
              <p14:nvPr/>
            </p14:nvContentPartPr>
            <p14:xfrm>
              <a:off x="6973560" y="2524320"/>
              <a:ext cx="17640" cy="7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499CBCA-0EB1-45AD-AB32-7F0537244E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320" y="338040"/>
                <a:ext cx="9352440" cy="60775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8BAEB2-5370-4DFC-B321-CB19BB6CE75D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Workflow Process Modelling</a:t>
            </a:r>
            <a:endParaRPr lang="en-US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AC5F86-3205-4DF4-8AE3-4E7EC4DC25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23" t="32223" r="16154" b="11710"/>
          <a:stretch/>
        </p:blipFill>
        <p:spPr>
          <a:xfrm>
            <a:off x="689310" y="1038480"/>
            <a:ext cx="8073690" cy="542657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A2FF069A-921B-FDE0-7327-67ECDC10269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123655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839360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endParaRPr sz="1950" dirty="0"/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xmlns="" id="{3FDCB93B-CA78-48E7-B15C-CEDFBF9FE1C2}"/>
              </a:ext>
            </a:extLst>
          </p:cNvPr>
          <p:cNvGrpSpPr/>
          <p:nvPr/>
        </p:nvGrpSpPr>
        <p:grpSpPr>
          <a:xfrm>
            <a:off x="376591" y="1534736"/>
            <a:ext cx="8945382" cy="3113464"/>
            <a:chOff x="914400" y="1399835"/>
            <a:chExt cx="7097209" cy="15253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DF492F17-9BF8-4CB8-904D-79675616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1399835"/>
              <a:ext cx="6389225" cy="27604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2E3F7519-24E6-4677-9534-1D021FA0E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1783403"/>
              <a:ext cx="6458673" cy="2070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2772A723-67C8-4B63-BE14-BF799224A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2097960"/>
              <a:ext cx="6458673" cy="207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398BB81B-E610-4BD8-9C1E-D0FB46221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" y="2414745"/>
              <a:ext cx="6412375" cy="20128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2577ECF4-8E6B-4E3D-A49B-BC2CF9A5E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7903" y="2735360"/>
              <a:ext cx="7083706" cy="189781"/>
            </a:xfrm>
            <a:prstGeom prst="rect">
              <a:avLst/>
            </a:prstGeom>
          </p:spPr>
        </p:pic>
      </p:grpSp>
      <p:sp>
        <p:nvSpPr>
          <p:cNvPr id="341" name="TextBox 340">
            <a:extLst>
              <a:ext uri="{FF2B5EF4-FFF2-40B4-BE49-F238E27FC236}">
                <a16:creationId xmlns:a16="http://schemas.microsoft.com/office/drawing/2014/main" xmlns="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D58DFDF7-A10D-55AE-E5D8-339EC699C897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206484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xmlns="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EAC9D99-223B-D39B-905A-D0063D59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910527"/>
            <a:ext cx="9022902" cy="3108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181F6DC-29B9-3F65-5989-36BF13FF7006}"/>
              </a:ext>
            </a:extLst>
          </p:cNvPr>
          <p:cNvSpPr txBox="1"/>
          <p:nvPr/>
        </p:nvSpPr>
        <p:spPr>
          <a:xfrm>
            <a:off x="377471" y="239190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a Change Request Procedure </a:t>
            </a:r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878E1F0B-95A0-CBE7-432C-A63092497EE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56509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839360"/>
            <a:ext cx="9289379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USMD_SSW_DYNAMIC_AGENT_SELECT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GET_DYNAMIC_AGENTS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user agent decision table determines the agents. The customer requirement is to have a more flexible user determination de-pendent on own coding.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xmlns="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B2DE049-FDC0-6973-0C6A-93750376C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30" y="3174674"/>
            <a:ext cx="9121739" cy="1044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9FFFD6-7405-1F66-EED0-3EB30F54F739}"/>
              </a:ext>
            </a:extLst>
          </p:cNvPr>
          <p:cNvSpPr txBox="1"/>
          <p:nvPr/>
        </p:nvSpPr>
        <p:spPr>
          <a:xfrm>
            <a:off x="377471" y="2531600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Create change request type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F6069022-1DB6-40E5-8C20-ED2364E65D4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156468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839360"/>
            <a:ext cx="9289379" cy="16954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USMD_SSW_PARA_RESULT_HANDLER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HANDLE_PARALLEL_RESULT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dirty="0">
                <a:solidFill>
                  <a:srgbClr val="000000"/>
                </a:solidFill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andle and merge the results of the parallel workflows into one result. </a:t>
            </a:r>
            <a:r>
              <a:rPr lang="en-US" sz="1800" b="0" dirty="0">
                <a:solidFill>
                  <a:srgbClr val="000000"/>
                </a:solidFill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ccount approval process using the decision tables of the rule-based workflow and create parallel approval workflow steps when the parallel number is determined dynamically.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xmlns="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5FFD19-6BAC-E4A6-A484-09AAF0DEF0BD}"/>
              </a:ext>
            </a:extLst>
          </p:cNvPr>
          <p:cNvSpPr txBox="1"/>
          <p:nvPr/>
        </p:nvSpPr>
        <p:spPr>
          <a:xfrm>
            <a:off x="377471" y="2741995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new Change Request Type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BFAB03A-62B8-C408-8FBF-884FA2D6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" y="3222776"/>
            <a:ext cx="8669195" cy="892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EB0FC6-F0B0-E37D-5676-43C9E2139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" y="4227209"/>
            <a:ext cx="8638714" cy="207079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DD4F1616-06C6-FC04-5F83-12C2F176AF0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2866742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285</Words>
  <Application>Microsoft Office PowerPoint</Application>
  <PresentationFormat>A4 Paper (210x297 mm)</PresentationFormat>
  <Paragraphs>74</Paragraphs>
  <Slides>15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1_Office Theme</vt:lpstr>
      <vt:lpstr>2_Office Theme</vt:lpstr>
      <vt:lpstr>1_Custom Design</vt:lpstr>
      <vt:lpstr>Custom Design</vt:lpstr>
      <vt:lpstr>Slide 1</vt:lpstr>
      <vt:lpstr>Event type Linkage Activation</vt:lpstr>
      <vt:lpstr>Standard Workflow Templates</vt:lpstr>
      <vt:lpstr>Template Workflows in Standard SAP MDG Processes</vt:lpstr>
      <vt:lpstr>Example: Agent assignment for the customer workflow</vt:lpstr>
      <vt:lpstr>Business add-ins: (RBW)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USMD_SSW_DYNAMIC_AGENT_SELECT method GET_DYNAMIC_AGENTS   Scenario: The user agent decision table determines the agents. The customer requirement is to have a more flexible user determination de-pendent on own coding. </vt:lpstr>
      <vt:lpstr>Business add-ins: (RBW) BAdI USMD_SSW_PARA_RESULT_HANDLER method HANDLE_PARALLEL_RESULT   Scenario: Handle and merge the results of the parallel workflows into one result. Account approval process using the decision tables of the rule-based workflow and create parallel approval workflow steps when the parallel number is determined dynamically. </vt:lpstr>
      <vt:lpstr>Business add-ins: (RBW) BAdI USMD_SSW_SYSTEM_METHOD_CALLER method CALL_SYSTEM_METHOD     Scenario: Handle and merge the results of the parallel workflows into one result. Account approval process using the decision tables of the rule-based workflow and create parallel approval workflow steps when the parallel number is determined dynamically. 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2023-04-19T04:56:07Z</dcterms:modified>
  <cp:category>Training</cp:category>
</cp:coreProperties>
</file>